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sldIdLst>
    <p:sldId id="261" r:id="rId2"/>
    <p:sldId id="262" r:id="rId3"/>
    <p:sldId id="263" r:id="rId4"/>
    <p:sldId id="256" r:id="rId5"/>
    <p:sldId id="257" r:id="rId6"/>
    <p:sldId id="258" r:id="rId7"/>
    <p:sldId id="264" r:id="rId8"/>
    <p:sldId id="259" r:id="rId9"/>
    <p:sldId id="260" r:id="rId10"/>
    <p:sldId id="267"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08AFEC6D-14E1-49E6-A914-4605BBBE999B}" type="datetimeFigureOut">
              <a:rPr lang="es-CL" smtClean="0"/>
              <a:t>17-07-2023</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3909518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8AFEC6D-14E1-49E6-A914-4605BBBE999B}" type="datetimeFigureOut">
              <a:rPr lang="es-CL" smtClean="0"/>
              <a:t>17-07-2023</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2968132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8AFEC6D-14E1-49E6-A914-4605BBBE999B}" type="datetimeFigureOut">
              <a:rPr lang="es-CL" smtClean="0"/>
              <a:t>17-07-2023</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D7871818-932E-456C-9F8A-AF4937A3E42F}" type="slidenum">
              <a:rPr lang="es-CL" smtClean="0"/>
              <a:t>‹Nº›</a:t>
            </a:fld>
            <a:endParaRPr lang="es-CL"/>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25227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8AFEC6D-14E1-49E6-A914-4605BBBE999B}" type="datetimeFigureOut">
              <a:rPr lang="es-CL" smtClean="0"/>
              <a:t>17-07-2023</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1355073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8AFEC6D-14E1-49E6-A914-4605BBBE999B}" type="datetimeFigureOut">
              <a:rPr lang="es-CL" smtClean="0"/>
              <a:t>17-07-2023</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D7871818-932E-456C-9F8A-AF4937A3E42F}" type="slidenum">
              <a:rPr lang="es-CL" smtClean="0"/>
              <a:t>‹Nº›</a:t>
            </a:fld>
            <a:endParaRPr lang="es-CL"/>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231738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8AFEC6D-14E1-49E6-A914-4605BBBE999B}" type="datetimeFigureOut">
              <a:rPr lang="es-CL" smtClean="0"/>
              <a:t>17-07-2023</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35212136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8AFEC6D-14E1-49E6-A914-4605BBBE999B}" type="datetimeFigureOut">
              <a:rPr lang="es-CL" smtClean="0"/>
              <a:t>17-07-2023</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2646375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8AFEC6D-14E1-49E6-A914-4605BBBE999B}" type="datetimeFigureOut">
              <a:rPr lang="es-CL" smtClean="0"/>
              <a:t>17-07-2023</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3145362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8AFEC6D-14E1-49E6-A914-4605BBBE999B}" type="datetimeFigureOut">
              <a:rPr lang="es-CL" smtClean="0"/>
              <a:t>17-07-2023</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2389303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8AFEC6D-14E1-49E6-A914-4605BBBE999B}" type="datetimeFigureOut">
              <a:rPr lang="es-CL" smtClean="0"/>
              <a:t>17-07-2023</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1294671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08AFEC6D-14E1-49E6-A914-4605BBBE999B}" type="datetimeFigureOut">
              <a:rPr lang="es-CL" smtClean="0"/>
              <a:t>17-07-2023</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3732573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08AFEC6D-14E1-49E6-A914-4605BBBE999B}" type="datetimeFigureOut">
              <a:rPr lang="es-CL" smtClean="0"/>
              <a:t>17-07-2023</a:t>
            </a:fld>
            <a:endParaRPr lang="es-CL"/>
          </a:p>
        </p:txBody>
      </p:sp>
      <p:sp>
        <p:nvSpPr>
          <p:cNvPr id="8" name="Footer Placeholder 7"/>
          <p:cNvSpPr>
            <a:spLocks noGrp="1"/>
          </p:cNvSpPr>
          <p:nvPr>
            <p:ph type="ftr" sz="quarter" idx="11"/>
          </p:nvPr>
        </p:nvSpPr>
        <p:spPr/>
        <p:txBody>
          <a:bodyPr/>
          <a:lstStyle/>
          <a:p>
            <a:endParaRPr lang="es-CL"/>
          </a:p>
        </p:txBody>
      </p:sp>
      <p:sp>
        <p:nvSpPr>
          <p:cNvPr id="9" name="Slide Number Placeholder 8"/>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1026651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08AFEC6D-14E1-49E6-A914-4605BBBE999B}" type="datetimeFigureOut">
              <a:rPr lang="es-CL" smtClean="0"/>
              <a:t>17-07-2023</a:t>
            </a:fld>
            <a:endParaRPr lang="es-CL"/>
          </a:p>
        </p:txBody>
      </p:sp>
      <p:sp>
        <p:nvSpPr>
          <p:cNvPr id="4" name="Footer Placeholder 3"/>
          <p:cNvSpPr>
            <a:spLocks noGrp="1"/>
          </p:cNvSpPr>
          <p:nvPr>
            <p:ph type="ftr" sz="quarter" idx="11"/>
          </p:nvPr>
        </p:nvSpPr>
        <p:spPr/>
        <p:txBody>
          <a:bodyPr/>
          <a:lstStyle/>
          <a:p>
            <a:endParaRPr lang="es-CL"/>
          </a:p>
        </p:txBody>
      </p:sp>
      <p:sp>
        <p:nvSpPr>
          <p:cNvPr id="5" name="Slide Number Placeholder 4"/>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3002470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AFEC6D-14E1-49E6-A914-4605BBBE999B}" type="datetimeFigureOut">
              <a:rPr lang="es-CL" smtClean="0"/>
              <a:t>17-07-2023</a:t>
            </a:fld>
            <a:endParaRPr lang="es-CL"/>
          </a:p>
        </p:txBody>
      </p:sp>
      <p:sp>
        <p:nvSpPr>
          <p:cNvPr id="3" name="Footer Placeholder 2"/>
          <p:cNvSpPr>
            <a:spLocks noGrp="1"/>
          </p:cNvSpPr>
          <p:nvPr>
            <p:ph type="ftr" sz="quarter" idx="11"/>
          </p:nvPr>
        </p:nvSpPr>
        <p:spPr/>
        <p:txBody>
          <a:bodyPr/>
          <a:lstStyle/>
          <a:p>
            <a:endParaRPr lang="es-CL"/>
          </a:p>
        </p:txBody>
      </p:sp>
      <p:sp>
        <p:nvSpPr>
          <p:cNvPr id="4" name="Slide Number Placeholder 3"/>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4012195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08AFEC6D-14E1-49E6-A914-4605BBBE999B}" type="datetimeFigureOut">
              <a:rPr lang="es-CL" smtClean="0"/>
              <a:t>17-07-2023</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D7871818-932E-456C-9F8A-AF4937A3E42F}" type="slidenum">
              <a:rPr lang="es-CL" smtClean="0"/>
              <a:t>‹Nº›</a:t>
            </a:fld>
            <a:endParaRPr lang="es-CL"/>
          </a:p>
        </p:txBody>
      </p:sp>
    </p:spTree>
    <p:extLst>
      <p:ext uri="{BB962C8B-B14F-4D97-AF65-F5344CB8AC3E}">
        <p14:creationId xmlns:p14="http://schemas.microsoft.com/office/powerpoint/2010/main" val="889312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D7871818-932E-456C-9F8A-AF4937A3E42F}" type="slidenum">
              <a:rPr lang="es-CL" smtClean="0"/>
              <a:t>‹Nº›</a:t>
            </a:fld>
            <a:endParaRPr lang="es-CL"/>
          </a:p>
        </p:txBody>
      </p:sp>
      <p:sp>
        <p:nvSpPr>
          <p:cNvPr id="5" name="Date Placeholder 4"/>
          <p:cNvSpPr>
            <a:spLocks noGrp="1"/>
          </p:cNvSpPr>
          <p:nvPr>
            <p:ph type="dt" sz="half" idx="10"/>
          </p:nvPr>
        </p:nvSpPr>
        <p:spPr/>
        <p:txBody>
          <a:bodyPr/>
          <a:lstStyle/>
          <a:p>
            <a:fld id="{08AFEC6D-14E1-49E6-A914-4605BBBE999B}" type="datetimeFigureOut">
              <a:rPr lang="es-CL" smtClean="0"/>
              <a:t>17-07-2023</a:t>
            </a:fld>
            <a:endParaRPr lang="es-CL"/>
          </a:p>
        </p:txBody>
      </p:sp>
    </p:spTree>
    <p:extLst>
      <p:ext uri="{BB962C8B-B14F-4D97-AF65-F5344CB8AC3E}">
        <p14:creationId xmlns:p14="http://schemas.microsoft.com/office/powerpoint/2010/main" val="827411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8AFEC6D-14E1-49E6-A914-4605BBBE999B}" type="datetimeFigureOut">
              <a:rPr lang="es-CL" smtClean="0"/>
              <a:t>17-07-2023</a:t>
            </a:fld>
            <a:endParaRPr lang="es-CL"/>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L"/>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7871818-932E-456C-9F8A-AF4937A3E42F}" type="slidenum">
              <a:rPr lang="es-CL" smtClean="0"/>
              <a:t>‹Nº›</a:t>
            </a:fld>
            <a:endParaRPr lang="es-CL"/>
          </a:p>
        </p:txBody>
      </p:sp>
    </p:spTree>
    <p:extLst>
      <p:ext uri="{BB962C8B-B14F-4D97-AF65-F5344CB8AC3E}">
        <p14:creationId xmlns:p14="http://schemas.microsoft.com/office/powerpoint/2010/main" val="1242196767"/>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tucambioesahora.com/2014/10/lucha-por-tus-suenos.html" TargetMode="External"/><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engenerico.com/dia-mundial-ahorro-medicamentos-genericos-sinonimo-ahorro-sistema-sanitario/" TargetMode="External"/><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hyperlink" Target="https://creativecommons.org/licenses/by-nc-nd/3.0/"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s://creativecommons.org/licenses/by/3.0/" TargetMode="External"/><Relationship Id="rId3" Type="http://schemas.openxmlformats.org/officeDocument/2006/relationships/hyperlink" Target="https://www.orientacionandujar.es/2019/09/10/registro-control-de-asistencia-todas-las-etapas-editable/" TargetMode="External"/><Relationship Id="rId7" Type="http://schemas.openxmlformats.org/officeDocument/2006/relationships/hyperlink" Target="https://mujeressolidaridadycooperacion.org/charla-de-sensibilizacion-convivencia-intercultural-deconstruyendo-mitos-sobre-la-inmigracion-con-las-profesionales-del-area-de-servicios-sociales-del-distrito-centro-del-ayuntamien/" TargetMode="External"/><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4.jpg"/><Relationship Id="rId5" Type="http://schemas.openxmlformats.org/officeDocument/2006/relationships/hyperlink" Target="https://totumat.com/calificaciones/" TargetMode="Externa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F5A697-1201-4B40-878A-F2EDDC02C197}"/>
              </a:ext>
            </a:extLst>
          </p:cNvPr>
          <p:cNvSpPr>
            <a:spLocks noGrp="1"/>
          </p:cNvSpPr>
          <p:nvPr>
            <p:ph type="ctrTitle"/>
          </p:nvPr>
        </p:nvSpPr>
        <p:spPr/>
        <p:txBody>
          <a:bodyPr/>
          <a:lstStyle/>
          <a:p>
            <a:r>
              <a:rPr lang="es-CL" dirty="0"/>
              <a:t>Bienvenido segundo semestre</a:t>
            </a:r>
          </a:p>
        </p:txBody>
      </p:sp>
      <p:sp>
        <p:nvSpPr>
          <p:cNvPr id="3" name="Subtítulo 2">
            <a:extLst>
              <a:ext uri="{FF2B5EF4-FFF2-40B4-BE49-F238E27FC236}">
                <a16:creationId xmlns:a16="http://schemas.microsoft.com/office/drawing/2014/main" id="{B42C9444-6C13-4B02-9152-C2B53CDC98CF}"/>
              </a:ext>
            </a:extLst>
          </p:cNvPr>
          <p:cNvSpPr>
            <a:spLocks noGrp="1"/>
          </p:cNvSpPr>
          <p:nvPr>
            <p:ph type="subTitle" idx="1"/>
          </p:nvPr>
        </p:nvSpPr>
        <p:spPr/>
        <p:txBody>
          <a:bodyPr/>
          <a:lstStyle/>
          <a:p>
            <a:r>
              <a:rPr lang="es-CL" dirty="0"/>
              <a:t>17-07-2023</a:t>
            </a:r>
          </a:p>
        </p:txBody>
      </p:sp>
    </p:spTree>
    <p:extLst>
      <p:ext uri="{BB962C8B-B14F-4D97-AF65-F5344CB8AC3E}">
        <p14:creationId xmlns:p14="http://schemas.microsoft.com/office/powerpoint/2010/main" val="14630637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5A085C9C-8C21-4103-A6AE-47CF93F85A31}"/>
              </a:ext>
            </a:extLst>
          </p:cNvPr>
          <p:cNvSpPr>
            <a:spLocks noGrp="1"/>
          </p:cNvSpPr>
          <p:nvPr>
            <p:ph type="title"/>
          </p:nvPr>
        </p:nvSpPr>
        <p:spPr/>
        <p:txBody>
          <a:bodyPr/>
          <a:lstStyle/>
          <a:p>
            <a:endParaRPr lang="es-CL" dirty="0"/>
          </a:p>
        </p:txBody>
      </p:sp>
      <p:pic>
        <p:nvPicPr>
          <p:cNvPr id="7" name="Marcador de contenido 6">
            <a:extLst>
              <a:ext uri="{FF2B5EF4-FFF2-40B4-BE49-F238E27FC236}">
                <a16:creationId xmlns:a16="http://schemas.microsoft.com/office/drawing/2014/main" id="{62205A8A-A08C-4CD8-830C-69496EF79937}"/>
              </a:ext>
            </a:extLst>
          </p:cNvPr>
          <p:cNvPicPr>
            <a:picLocks noGrp="1" noChangeAspect="1"/>
          </p:cNvPicPr>
          <p:nvPr>
            <p:ph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275663" y="2160588"/>
            <a:ext cx="7400711" cy="3881437"/>
          </a:xfrm>
        </p:spPr>
      </p:pic>
    </p:spTree>
    <p:extLst>
      <p:ext uri="{BB962C8B-B14F-4D97-AF65-F5344CB8AC3E}">
        <p14:creationId xmlns:p14="http://schemas.microsoft.com/office/powerpoint/2010/main" val="1363334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51FEFF-2E19-41C3-B6FB-179BEEF24CE8}"/>
              </a:ext>
            </a:extLst>
          </p:cNvPr>
          <p:cNvSpPr>
            <a:spLocks noGrp="1"/>
          </p:cNvSpPr>
          <p:nvPr>
            <p:ph type="title"/>
          </p:nvPr>
        </p:nvSpPr>
        <p:spPr/>
        <p:txBody>
          <a:bodyPr/>
          <a:lstStyle/>
          <a:p>
            <a:r>
              <a:rPr lang="es-CL" dirty="0"/>
              <a:t>Nuevo semestre una nueva oportunidad</a:t>
            </a:r>
          </a:p>
        </p:txBody>
      </p:sp>
      <p:sp>
        <p:nvSpPr>
          <p:cNvPr id="4" name="Marcador de texto 3">
            <a:extLst>
              <a:ext uri="{FF2B5EF4-FFF2-40B4-BE49-F238E27FC236}">
                <a16:creationId xmlns:a16="http://schemas.microsoft.com/office/drawing/2014/main" id="{F2044E47-A546-4AEC-8872-1BF2B903C61F}"/>
              </a:ext>
            </a:extLst>
          </p:cNvPr>
          <p:cNvSpPr>
            <a:spLocks noGrp="1"/>
          </p:cNvSpPr>
          <p:nvPr>
            <p:ph type="body" idx="1"/>
          </p:nvPr>
        </p:nvSpPr>
        <p:spPr/>
        <p:txBody>
          <a:bodyPr/>
          <a:lstStyle/>
          <a:p>
            <a:r>
              <a:rPr lang="es-CL" dirty="0"/>
              <a:t>¿Importan las notas?</a:t>
            </a:r>
          </a:p>
        </p:txBody>
      </p:sp>
      <p:sp>
        <p:nvSpPr>
          <p:cNvPr id="3" name="Marcador de contenido 2">
            <a:extLst>
              <a:ext uri="{FF2B5EF4-FFF2-40B4-BE49-F238E27FC236}">
                <a16:creationId xmlns:a16="http://schemas.microsoft.com/office/drawing/2014/main" id="{65440218-B4FD-42CA-B066-83A3285F2151}"/>
              </a:ext>
            </a:extLst>
          </p:cNvPr>
          <p:cNvSpPr>
            <a:spLocks noGrp="1"/>
          </p:cNvSpPr>
          <p:nvPr>
            <p:ph sz="half" idx="2"/>
          </p:nvPr>
        </p:nvSpPr>
        <p:spPr/>
        <p:txBody>
          <a:bodyPr/>
          <a:lstStyle/>
          <a:p>
            <a:r>
              <a:rPr lang="es-CL" dirty="0"/>
              <a:t>Las notas son un ahorro, para poder ingresar a la educación superior</a:t>
            </a:r>
          </a:p>
          <a:p>
            <a:r>
              <a:rPr lang="es-CL" dirty="0"/>
              <a:t>El promedio de notas de enseñanza media NEM es útil para cumplir los sueños</a:t>
            </a:r>
          </a:p>
        </p:txBody>
      </p:sp>
      <p:sp>
        <p:nvSpPr>
          <p:cNvPr id="5" name="Marcador de texto 4">
            <a:extLst>
              <a:ext uri="{FF2B5EF4-FFF2-40B4-BE49-F238E27FC236}">
                <a16:creationId xmlns:a16="http://schemas.microsoft.com/office/drawing/2014/main" id="{6E414A42-38DD-494A-95D5-E369CBC972C5}"/>
              </a:ext>
            </a:extLst>
          </p:cNvPr>
          <p:cNvSpPr>
            <a:spLocks noGrp="1"/>
          </p:cNvSpPr>
          <p:nvPr>
            <p:ph type="body" sz="quarter" idx="3"/>
          </p:nvPr>
        </p:nvSpPr>
        <p:spPr/>
        <p:txBody>
          <a:bodyPr/>
          <a:lstStyle/>
          <a:p>
            <a:endParaRPr lang="es-CL" dirty="0"/>
          </a:p>
        </p:txBody>
      </p:sp>
      <p:pic>
        <p:nvPicPr>
          <p:cNvPr id="8" name="Marcador de contenido 7">
            <a:extLst>
              <a:ext uri="{FF2B5EF4-FFF2-40B4-BE49-F238E27FC236}">
                <a16:creationId xmlns:a16="http://schemas.microsoft.com/office/drawing/2014/main" id="{C1560C4D-EE61-4045-979C-B21A05D873B9}"/>
              </a:ext>
            </a:extLst>
          </p:cNvPr>
          <p:cNvPicPr>
            <a:picLocks noGrp="1" noChangeAspect="1"/>
          </p:cNvPicPr>
          <p:nvPr>
            <p:ph sz="quarter" idx="4"/>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87938" y="3635341"/>
            <a:ext cx="4186237" cy="1508192"/>
          </a:xfrm>
        </p:spPr>
      </p:pic>
      <p:sp>
        <p:nvSpPr>
          <p:cNvPr id="9" name="CuadroTexto 8">
            <a:extLst>
              <a:ext uri="{FF2B5EF4-FFF2-40B4-BE49-F238E27FC236}">
                <a16:creationId xmlns:a16="http://schemas.microsoft.com/office/drawing/2014/main" id="{8BCBEF6E-F472-4531-9C90-2356EAD722B4}"/>
              </a:ext>
            </a:extLst>
          </p:cNvPr>
          <p:cNvSpPr txBox="1"/>
          <p:nvPr/>
        </p:nvSpPr>
        <p:spPr>
          <a:xfrm>
            <a:off x="5087938" y="5143533"/>
            <a:ext cx="4186237" cy="230832"/>
          </a:xfrm>
          <a:prstGeom prst="rect">
            <a:avLst/>
          </a:prstGeom>
          <a:noFill/>
        </p:spPr>
        <p:txBody>
          <a:bodyPr wrap="square" rtlCol="0">
            <a:spAutoFit/>
          </a:bodyPr>
          <a:lstStyle/>
          <a:p>
            <a:r>
              <a:rPr lang="es-CL" sz="900">
                <a:hlinkClick r:id="rId3" tooltip="https://www.engenerico.com/dia-mundial-ahorro-medicamentos-genericos-sinonimo-ahorro-sistema-sanitario/"/>
              </a:rPr>
              <a:t>Esta foto</a:t>
            </a:r>
            <a:r>
              <a:rPr lang="es-CL" sz="900"/>
              <a:t> de Autor desconocido está bajo licencia </a:t>
            </a:r>
            <a:r>
              <a:rPr lang="es-CL" sz="900">
                <a:hlinkClick r:id="rId4" tooltip="https://creativecommons.org/licenses/by-nc-nd/3.0/"/>
              </a:rPr>
              <a:t>CC BY-NC-ND</a:t>
            </a:r>
            <a:endParaRPr lang="es-CL" sz="900"/>
          </a:p>
        </p:txBody>
      </p:sp>
    </p:spTree>
    <p:extLst>
      <p:ext uri="{BB962C8B-B14F-4D97-AF65-F5344CB8AC3E}">
        <p14:creationId xmlns:p14="http://schemas.microsoft.com/office/powerpoint/2010/main" val="64938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a:extLst>
              <a:ext uri="{FF2B5EF4-FFF2-40B4-BE49-F238E27FC236}">
                <a16:creationId xmlns:a16="http://schemas.microsoft.com/office/drawing/2014/main" id="{49309FB5-B5CF-4F75-99C7-3CE2612396EA}"/>
              </a:ext>
            </a:extLst>
          </p:cNvPr>
          <p:cNvSpPr>
            <a:spLocks noGrp="1"/>
          </p:cNvSpPr>
          <p:nvPr>
            <p:ph type="title"/>
          </p:nvPr>
        </p:nvSpPr>
        <p:spPr/>
        <p:txBody>
          <a:bodyPr/>
          <a:lstStyle/>
          <a:p>
            <a:r>
              <a:rPr lang="es-CL" dirty="0"/>
              <a:t>Excelencia inclusiva</a:t>
            </a:r>
          </a:p>
        </p:txBody>
      </p:sp>
      <p:sp>
        <p:nvSpPr>
          <p:cNvPr id="10" name="Marcador de texto 9">
            <a:extLst>
              <a:ext uri="{FF2B5EF4-FFF2-40B4-BE49-F238E27FC236}">
                <a16:creationId xmlns:a16="http://schemas.microsoft.com/office/drawing/2014/main" id="{B311E202-DD52-48EA-808D-9DEAA0A6535C}"/>
              </a:ext>
            </a:extLst>
          </p:cNvPr>
          <p:cNvSpPr>
            <a:spLocks noGrp="1"/>
          </p:cNvSpPr>
          <p:nvPr>
            <p:ph type="body" idx="1"/>
          </p:nvPr>
        </p:nvSpPr>
        <p:spPr/>
        <p:txBody>
          <a:bodyPr/>
          <a:lstStyle/>
          <a:p>
            <a:endParaRPr lang="es-CL"/>
          </a:p>
        </p:txBody>
      </p:sp>
      <p:sp>
        <p:nvSpPr>
          <p:cNvPr id="8" name="Marcador de contenido 7">
            <a:extLst>
              <a:ext uri="{FF2B5EF4-FFF2-40B4-BE49-F238E27FC236}">
                <a16:creationId xmlns:a16="http://schemas.microsoft.com/office/drawing/2014/main" id="{FD7FB307-C2BB-4856-A683-EEF77FDCC21C}"/>
              </a:ext>
            </a:extLst>
          </p:cNvPr>
          <p:cNvSpPr>
            <a:spLocks noGrp="1"/>
          </p:cNvSpPr>
          <p:nvPr>
            <p:ph sz="half" idx="2"/>
          </p:nvPr>
        </p:nvSpPr>
        <p:spPr/>
        <p:txBody>
          <a:bodyPr/>
          <a:lstStyle/>
          <a:p>
            <a:r>
              <a:rPr lang="es-CL" dirty="0"/>
              <a:t>Una nueva etapa significa una oportunidad para poder mejorar la asistencia, las notas y la convivencia</a:t>
            </a:r>
          </a:p>
        </p:txBody>
      </p:sp>
      <p:sp>
        <p:nvSpPr>
          <p:cNvPr id="11" name="Marcador de texto 10">
            <a:extLst>
              <a:ext uri="{FF2B5EF4-FFF2-40B4-BE49-F238E27FC236}">
                <a16:creationId xmlns:a16="http://schemas.microsoft.com/office/drawing/2014/main" id="{EAE0F318-AFDC-4800-9898-8C0DEFBC12FC}"/>
              </a:ext>
            </a:extLst>
          </p:cNvPr>
          <p:cNvSpPr>
            <a:spLocks noGrp="1"/>
          </p:cNvSpPr>
          <p:nvPr>
            <p:ph type="body" sz="quarter" idx="3"/>
          </p:nvPr>
        </p:nvSpPr>
        <p:spPr/>
        <p:txBody>
          <a:bodyPr/>
          <a:lstStyle/>
          <a:p>
            <a:endParaRPr lang="es-CL"/>
          </a:p>
        </p:txBody>
      </p:sp>
      <p:pic>
        <p:nvPicPr>
          <p:cNvPr id="14" name="Marcador de contenido 13">
            <a:extLst>
              <a:ext uri="{FF2B5EF4-FFF2-40B4-BE49-F238E27FC236}">
                <a16:creationId xmlns:a16="http://schemas.microsoft.com/office/drawing/2014/main" id="{0BE818F6-69DB-40E9-BCD6-1E3092FF0EC4}"/>
              </a:ext>
            </a:extLst>
          </p:cNvPr>
          <p:cNvPicPr>
            <a:picLocks noGrp="1" noChangeAspect="1"/>
          </p:cNvPicPr>
          <p:nvPr>
            <p:ph sz="quarter" idx="4"/>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87764" y="2160983"/>
            <a:ext cx="4186237" cy="2032215"/>
          </a:xfrm>
        </p:spPr>
      </p:pic>
      <p:pic>
        <p:nvPicPr>
          <p:cNvPr id="17" name="Imagen 16">
            <a:extLst>
              <a:ext uri="{FF2B5EF4-FFF2-40B4-BE49-F238E27FC236}">
                <a16:creationId xmlns:a16="http://schemas.microsoft.com/office/drawing/2014/main" id="{3A1991FD-73F1-4A97-9F13-B208DD2690B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2054181" y="4505937"/>
            <a:ext cx="1428750" cy="1428750"/>
          </a:xfrm>
          <a:prstGeom prst="rect">
            <a:avLst/>
          </a:prstGeom>
        </p:spPr>
      </p:pic>
      <p:pic>
        <p:nvPicPr>
          <p:cNvPr id="20" name="Imagen 19">
            <a:extLst>
              <a:ext uri="{FF2B5EF4-FFF2-40B4-BE49-F238E27FC236}">
                <a16:creationId xmlns:a16="http://schemas.microsoft.com/office/drawing/2014/main" id="{50D9691C-9550-4A4B-B163-4E0C3A48D521}"/>
              </a:ext>
            </a:extLst>
          </p:cNvPr>
          <p:cNvPicPr>
            <a:picLocks noChangeAspect="1"/>
          </p:cNvPicPr>
          <p:nvPr/>
        </p:nvPicPr>
        <p:blipFill rotWithShape="1">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l="12594" r="9146" b="19209"/>
          <a:stretch/>
        </p:blipFill>
        <p:spPr>
          <a:xfrm>
            <a:off x="5360565" y="4120756"/>
            <a:ext cx="2919370" cy="2260308"/>
          </a:xfrm>
          <a:prstGeom prst="rect">
            <a:avLst/>
          </a:prstGeom>
        </p:spPr>
      </p:pic>
      <p:sp>
        <p:nvSpPr>
          <p:cNvPr id="21" name="CuadroTexto 20">
            <a:extLst>
              <a:ext uri="{FF2B5EF4-FFF2-40B4-BE49-F238E27FC236}">
                <a16:creationId xmlns:a16="http://schemas.microsoft.com/office/drawing/2014/main" id="{244060DA-129A-449C-B352-3B7A02667F9F}"/>
              </a:ext>
            </a:extLst>
          </p:cNvPr>
          <p:cNvSpPr txBox="1"/>
          <p:nvPr/>
        </p:nvSpPr>
        <p:spPr>
          <a:xfrm>
            <a:off x="7894040" y="6994664"/>
            <a:ext cx="2773960" cy="369332"/>
          </a:xfrm>
          <a:prstGeom prst="rect">
            <a:avLst/>
          </a:prstGeom>
          <a:noFill/>
        </p:spPr>
        <p:txBody>
          <a:bodyPr wrap="square" rtlCol="0">
            <a:spAutoFit/>
          </a:bodyPr>
          <a:lstStyle/>
          <a:p>
            <a:r>
              <a:rPr lang="es-CL" sz="900">
                <a:hlinkClick r:id="rId7" tooltip="https://mujeressolidaridadycooperacion.org/charla-de-sensibilizacion-convivencia-intercultural-deconstruyendo-mitos-sobre-la-inmigracion-con-las-profesionales-del-area-de-servicios-sociales-del-distrito-centro-del-ayuntamien/"/>
              </a:rPr>
              <a:t>Esta foto</a:t>
            </a:r>
            <a:r>
              <a:rPr lang="es-CL" sz="900"/>
              <a:t> de Autor desconocido está bajo licencia </a:t>
            </a:r>
            <a:r>
              <a:rPr lang="es-CL" sz="900">
                <a:hlinkClick r:id="rId8" tooltip="https://creativecommons.org/licenses/by/3.0/"/>
              </a:rPr>
              <a:t>CC BY</a:t>
            </a:r>
            <a:endParaRPr lang="es-CL" sz="900"/>
          </a:p>
        </p:txBody>
      </p:sp>
    </p:spTree>
    <p:extLst>
      <p:ext uri="{BB962C8B-B14F-4D97-AF65-F5344CB8AC3E}">
        <p14:creationId xmlns:p14="http://schemas.microsoft.com/office/powerpoint/2010/main" val="431335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59AF0E-06D9-4925-846F-1898A8C754FA}"/>
              </a:ext>
            </a:extLst>
          </p:cNvPr>
          <p:cNvSpPr>
            <a:spLocks noGrp="1"/>
          </p:cNvSpPr>
          <p:nvPr>
            <p:ph type="ctrTitle"/>
          </p:nvPr>
        </p:nvSpPr>
        <p:spPr/>
        <p:txBody>
          <a:bodyPr/>
          <a:lstStyle/>
          <a:p>
            <a:r>
              <a:rPr lang="es-ES" dirty="0"/>
              <a:t>Reglamento Interno ISETT</a:t>
            </a:r>
            <a:endParaRPr lang="es-CL" dirty="0"/>
          </a:p>
        </p:txBody>
      </p:sp>
      <p:sp>
        <p:nvSpPr>
          <p:cNvPr id="3" name="Subtítulo 2">
            <a:extLst>
              <a:ext uri="{FF2B5EF4-FFF2-40B4-BE49-F238E27FC236}">
                <a16:creationId xmlns:a16="http://schemas.microsoft.com/office/drawing/2014/main" id="{E67EFF50-CE0E-434A-90C4-60E61B2BD308}"/>
              </a:ext>
            </a:extLst>
          </p:cNvPr>
          <p:cNvSpPr>
            <a:spLocks noGrp="1"/>
          </p:cNvSpPr>
          <p:nvPr>
            <p:ph type="subTitle" idx="1"/>
          </p:nvPr>
        </p:nvSpPr>
        <p:spPr/>
        <p:txBody>
          <a:bodyPr/>
          <a:lstStyle/>
          <a:p>
            <a:endParaRPr lang="es-CL" dirty="0"/>
          </a:p>
        </p:txBody>
      </p:sp>
    </p:spTree>
    <p:extLst>
      <p:ext uri="{BB962C8B-B14F-4D97-AF65-F5344CB8AC3E}">
        <p14:creationId xmlns:p14="http://schemas.microsoft.com/office/powerpoint/2010/main" val="26925753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2B42A7-8CF0-4E5A-AEE0-488E0BDDAC2B}"/>
              </a:ext>
            </a:extLst>
          </p:cNvPr>
          <p:cNvSpPr>
            <a:spLocks noGrp="1"/>
          </p:cNvSpPr>
          <p:nvPr>
            <p:ph type="title"/>
          </p:nvPr>
        </p:nvSpPr>
        <p:spPr>
          <a:xfrm>
            <a:off x="1239397" y="846801"/>
            <a:ext cx="8596668" cy="1320800"/>
          </a:xfrm>
        </p:spPr>
        <p:txBody>
          <a:bodyPr/>
          <a:lstStyle/>
          <a:p>
            <a:pPr algn="ctr"/>
            <a:r>
              <a:rPr lang="es-ES" dirty="0"/>
              <a:t>Incorporación de Ley Aula Segura</a:t>
            </a:r>
            <a:endParaRPr lang="es-CL" dirty="0"/>
          </a:p>
        </p:txBody>
      </p:sp>
      <p:sp>
        <p:nvSpPr>
          <p:cNvPr id="3" name="Marcador de contenido 2">
            <a:extLst>
              <a:ext uri="{FF2B5EF4-FFF2-40B4-BE49-F238E27FC236}">
                <a16:creationId xmlns:a16="http://schemas.microsoft.com/office/drawing/2014/main" id="{2E1E017F-CD03-4B61-A2E1-02FEBF0E471C}"/>
              </a:ext>
            </a:extLst>
          </p:cNvPr>
          <p:cNvSpPr>
            <a:spLocks noGrp="1"/>
          </p:cNvSpPr>
          <p:nvPr>
            <p:ph idx="1"/>
          </p:nvPr>
        </p:nvSpPr>
        <p:spPr>
          <a:xfrm>
            <a:off x="819947" y="2106992"/>
            <a:ext cx="8596668" cy="985283"/>
          </a:xfrm>
        </p:spPr>
        <p:txBody>
          <a:bodyPr/>
          <a:lstStyle/>
          <a:p>
            <a:r>
              <a:rPr lang="es-ES" dirty="0"/>
              <a:t>Se incorpora la aplicación de la Ley de Aula Segura para las faltas graves y gravísimas, la cual se aplica para condicionar la matricula o expulsar a un estudiante.</a:t>
            </a:r>
            <a:endParaRPr lang="es-CL" dirty="0"/>
          </a:p>
        </p:txBody>
      </p:sp>
    </p:spTree>
    <p:extLst>
      <p:ext uri="{BB962C8B-B14F-4D97-AF65-F5344CB8AC3E}">
        <p14:creationId xmlns:p14="http://schemas.microsoft.com/office/powerpoint/2010/main" val="36201293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9EB698-5846-4BD2-AFA4-573041EAA1BC}"/>
              </a:ext>
            </a:extLst>
          </p:cNvPr>
          <p:cNvSpPr>
            <a:spLocks noGrp="1"/>
          </p:cNvSpPr>
          <p:nvPr>
            <p:ph type="title"/>
          </p:nvPr>
        </p:nvSpPr>
        <p:spPr/>
        <p:txBody>
          <a:bodyPr/>
          <a:lstStyle/>
          <a:p>
            <a:endParaRPr lang="es-CL"/>
          </a:p>
        </p:txBody>
      </p:sp>
      <p:pic>
        <p:nvPicPr>
          <p:cNvPr id="4" name="Marcador de contenido 3">
            <a:extLst>
              <a:ext uri="{FF2B5EF4-FFF2-40B4-BE49-F238E27FC236}">
                <a16:creationId xmlns:a16="http://schemas.microsoft.com/office/drawing/2014/main" id="{6293158F-69E9-4142-BC0E-5E4814D69CF2}"/>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328" t="2734" r="1540" b="6687"/>
          <a:stretch/>
        </p:blipFill>
        <p:spPr>
          <a:xfrm>
            <a:off x="677334" y="169682"/>
            <a:ext cx="9663912" cy="6518636"/>
          </a:xfrm>
          <a:prstGeom prst="rect">
            <a:avLst/>
          </a:prstGeom>
        </p:spPr>
      </p:pic>
    </p:spTree>
    <p:extLst>
      <p:ext uri="{BB962C8B-B14F-4D97-AF65-F5344CB8AC3E}">
        <p14:creationId xmlns:p14="http://schemas.microsoft.com/office/powerpoint/2010/main" val="2622324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FC1DA4-8C31-4D80-9FE8-A4539309313D}"/>
              </a:ext>
            </a:extLst>
          </p:cNvPr>
          <p:cNvSpPr>
            <a:spLocks noGrp="1"/>
          </p:cNvSpPr>
          <p:nvPr>
            <p:ph type="title"/>
          </p:nvPr>
        </p:nvSpPr>
        <p:spPr/>
        <p:txBody>
          <a:bodyPr/>
          <a:lstStyle/>
          <a:p>
            <a:r>
              <a:rPr lang="es-CL" dirty="0"/>
              <a:t>Importancia de la asistencia</a:t>
            </a:r>
          </a:p>
        </p:txBody>
      </p:sp>
      <p:sp>
        <p:nvSpPr>
          <p:cNvPr id="3" name="Marcador de contenido 2">
            <a:extLst>
              <a:ext uri="{FF2B5EF4-FFF2-40B4-BE49-F238E27FC236}">
                <a16:creationId xmlns:a16="http://schemas.microsoft.com/office/drawing/2014/main" id="{62B573E9-839A-4E36-865C-E64B8921D386}"/>
              </a:ext>
            </a:extLst>
          </p:cNvPr>
          <p:cNvSpPr>
            <a:spLocks noGrp="1"/>
          </p:cNvSpPr>
          <p:nvPr>
            <p:ph idx="1"/>
          </p:nvPr>
        </p:nvSpPr>
        <p:spPr/>
        <p:txBody>
          <a:bodyPr/>
          <a:lstStyle/>
          <a:p>
            <a:r>
              <a:rPr lang="es-CL" dirty="0"/>
              <a:t>Está comprobado absolutamente que una mejor asistencia tiene directa relación con mejores aprendizajes</a:t>
            </a:r>
          </a:p>
          <a:p>
            <a:r>
              <a:rPr lang="es-CL" dirty="0"/>
              <a:t>Es importante además el hábito de llegar siempre a tiempo, ya que los estamos formando para continuar en el futuro en la educación superior o en el mundo laboral y en ambos es importante llegar a tiempo</a:t>
            </a:r>
          </a:p>
        </p:txBody>
      </p:sp>
    </p:spTree>
    <p:extLst>
      <p:ext uri="{BB962C8B-B14F-4D97-AF65-F5344CB8AC3E}">
        <p14:creationId xmlns:p14="http://schemas.microsoft.com/office/powerpoint/2010/main" val="36016084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2810A9-7CA8-41D1-8025-976F82FC1611}"/>
              </a:ext>
            </a:extLst>
          </p:cNvPr>
          <p:cNvSpPr>
            <a:spLocks noGrp="1"/>
          </p:cNvSpPr>
          <p:nvPr>
            <p:ph type="title"/>
          </p:nvPr>
        </p:nvSpPr>
        <p:spPr/>
        <p:txBody>
          <a:bodyPr/>
          <a:lstStyle/>
          <a:p>
            <a:r>
              <a:rPr lang="es-ES" dirty="0"/>
              <a:t>Trabajo con estudiantes que llegan atrasados</a:t>
            </a:r>
            <a:endParaRPr lang="es-CL" dirty="0"/>
          </a:p>
        </p:txBody>
      </p:sp>
      <p:sp>
        <p:nvSpPr>
          <p:cNvPr id="3" name="Marcador de contenido 2">
            <a:extLst>
              <a:ext uri="{FF2B5EF4-FFF2-40B4-BE49-F238E27FC236}">
                <a16:creationId xmlns:a16="http://schemas.microsoft.com/office/drawing/2014/main" id="{6BA283EC-3891-4CD9-80A6-841502821BC9}"/>
              </a:ext>
            </a:extLst>
          </p:cNvPr>
          <p:cNvSpPr>
            <a:spLocks noGrp="1"/>
          </p:cNvSpPr>
          <p:nvPr>
            <p:ph idx="1"/>
          </p:nvPr>
        </p:nvSpPr>
        <p:spPr>
          <a:xfrm>
            <a:off x="677334" y="2088859"/>
            <a:ext cx="9632736" cy="3952503"/>
          </a:xfrm>
        </p:spPr>
        <p:txBody>
          <a:bodyPr/>
          <a:lstStyle/>
          <a:p>
            <a:pPr algn="just"/>
            <a:r>
              <a:rPr lang="es-ES" dirty="0"/>
              <a:t>Todos aquellos estudiantes que lleguen atrasados sin justificación los días lunes deberán presentarse con apoderado al día siguiente.</a:t>
            </a:r>
          </a:p>
          <a:p>
            <a:pPr algn="just"/>
            <a:r>
              <a:rPr lang="es-ES" dirty="0"/>
              <a:t>Todos los estudiantes que lleguen atrasados serán llevados al CRA a realizar trabajo pedagógico para no interrumpir las clases y se mantendrán hasta que su apoderado concurra a justificarlos en el caso de ser el tercer atraso.</a:t>
            </a:r>
          </a:p>
          <a:p>
            <a:pPr algn="just"/>
            <a:r>
              <a:rPr lang="es-ES" dirty="0"/>
              <a:t>Con respecto a los módulos de especialidad 3º y 4º Medio, donde hay dos docentes, un docente concurrirá a taller práctico con todos los estudiantes que ingresen a la hora, esto incluye a aquellos que cuentan con pase de atraso y el otro docente permanecerá en sala para trabajar con los que lleguen atrasados.</a:t>
            </a:r>
          </a:p>
          <a:p>
            <a:endParaRPr lang="es-CL" dirty="0"/>
          </a:p>
        </p:txBody>
      </p:sp>
    </p:spTree>
    <p:extLst>
      <p:ext uri="{BB962C8B-B14F-4D97-AF65-F5344CB8AC3E}">
        <p14:creationId xmlns:p14="http://schemas.microsoft.com/office/powerpoint/2010/main" val="1771114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64EE1C-4B96-42A8-85B1-7025052BA7D6}"/>
              </a:ext>
            </a:extLst>
          </p:cNvPr>
          <p:cNvSpPr>
            <a:spLocks noGrp="1"/>
          </p:cNvSpPr>
          <p:nvPr>
            <p:ph type="title"/>
          </p:nvPr>
        </p:nvSpPr>
        <p:spPr/>
        <p:txBody>
          <a:bodyPr/>
          <a:lstStyle/>
          <a:p>
            <a:r>
              <a:rPr lang="es-ES" dirty="0"/>
              <a:t>Ventas clandestinas</a:t>
            </a:r>
            <a:endParaRPr lang="es-CL" dirty="0"/>
          </a:p>
        </p:txBody>
      </p:sp>
      <p:sp>
        <p:nvSpPr>
          <p:cNvPr id="3" name="Marcador de contenido 2">
            <a:extLst>
              <a:ext uri="{FF2B5EF4-FFF2-40B4-BE49-F238E27FC236}">
                <a16:creationId xmlns:a16="http://schemas.microsoft.com/office/drawing/2014/main" id="{B815FBD7-AE00-4BC6-AD52-574AFD46DB95}"/>
              </a:ext>
            </a:extLst>
          </p:cNvPr>
          <p:cNvSpPr>
            <a:spLocks noGrp="1"/>
          </p:cNvSpPr>
          <p:nvPr>
            <p:ph idx="1"/>
          </p:nvPr>
        </p:nvSpPr>
        <p:spPr/>
        <p:txBody>
          <a:bodyPr/>
          <a:lstStyle/>
          <a:p>
            <a:r>
              <a:rPr lang="es-ES" dirty="0"/>
              <a:t>Será agregado como falta gravísima la venta clandestina en el establecimiento, siendo esto agravado por la venta de alimentos manipulados por los estudiantes (hamburguesas, pan con cecina, etc.) de ser sorprendidos serán denunciados a la SEREMI de Salud, ya que esto puede conllevar intoxicaciones masivas. </a:t>
            </a:r>
            <a:endParaRPr lang="es-CL" dirty="0"/>
          </a:p>
        </p:txBody>
      </p:sp>
    </p:spTree>
    <p:extLst>
      <p:ext uri="{BB962C8B-B14F-4D97-AF65-F5344CB8AC3E}">
        <p14:creationId xmlns:p14="http://schemas.microsoft.com/office/powerpoint/2010/main" val="4287206878"/>
      </p:ext>
    </p:extLst>
  </p:cSld>
  <p:clrMapOvr>
    <a:masterClrMapping/>
  </p:clrMapOvr>
</p:sld>
</file>

<file path=ppt/theme/theme1.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28455</TotalTime>
  <Words>349</Words>
  <Application>Microsoft Office PowerPoint</Application>
  <PresentationFormat>Panorámica</PresentationFormat>
  <Paragraphs>22</Paragraphs>
  <Slides>10</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10</vt:i4>
      </vt:variant>
    </vt:vector>
  </HeadingPairs>
  <TitlesOfParts>
    <vt:vector size="14" baseType="lpstr">
      <vt:lpstr>Arial</vt:lpstr>
      <vt:lpstr>Trebuchet MS</vt:lpstr>
      <vt:lpstr>Wingdings 3</vt:lpstr>
      <vt:lpstr>Faceta</vt:lpstr>
      <vt:lpstr>Bienvenido segundo semestre</vt:lpstr>
      <vt:lpstr>Nuevo semestre una nueva oportunidad</vt:lpstr>
      <vt:lpstr>Excelencia inclusiva</vt:lpstr>
      <vt:lpstr>Reglamento Interno ISETT</vt:lpstr>
      <vt:lpstr>Incorporación de Ley Aula Segura</vt:lpstr>
      <vt:lpstr>Presentación de PowerPoint</vt:lpstr>
      <vt:lpstr>Importancia de la asistencia</vt:lpstr>
      <vt:lpstr>Trabajo con estudiantes que llegan atrasados</vt:lpstr>
      <vt:lpstr>Ventas clandestinas</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Reglamento Interno ISETT</dc:title>
  <dc:creator>Insp.Gral. Claudia M</dc:creator>
  <cp:lastModifiedBy>Directora_ISETT</cp:lastModifiedBy>
  <cp:revision>9</cp:revision>
  <dcterms:created xsi:type="dcterms:W3CDTF">2023-06-27T17:09:03Z</dcterms:created>
  <dcterms:modified xsi:type="dcterms:W3CDTF">2023-07-17T12:35:41Z</dcterms:modified>
</cp:coreProperties>
</file>